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/>
    <p:restoredTop sz="94648"/>
  </p:normalViewPr>
  <p:slideViewPr>
    <p:cSldViewPr snapToGrid="0" snapToObjects="1">
      <p:cViewPr>
        <p:scale>
          <a:sx n="118" d="100"/>
          <a:sy n="118" d="100"/>
        </p:scale>
        <p:origin x="28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4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6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6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9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2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5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6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6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E1998-C341-5A41-9939-676D6B1A72C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DB361-5E51-6C4B-90A5-31920AD5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3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1333EC-B7D7-E143-A510-6D9C5188C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54" b="21754"/>
          <a:stretch/>
        </p:blipFill>
        <p:spPr>
          <a:xfrm>
            <a:off x="1185110" y="1366402"/>
            <a:ext cx="6858000" cy="3874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D182F1-8952-8A4E-8631-C42E1D0A568F}"/>
              </a:ext>
            </a:extLst>
          </p:cNvPr>
          <p:cNvSpPr txBox="1"/>
          <p:nvPr/>
        </p:nvSpPr>
        <p:spPr>
          <a:xfrm>
            <a:off x="1933921" y="372979"/>
            <a:ext cx="5360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ea typeface="Silom" pitchFamily="2" charset="-34"/>
                <a:cs typeface="Arial" panose="020B0604020202020204" pitchFamily="34" charset="0"/>
              </a:rPr>
              <a:t>THIS IS AMERICA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D0EF5-63CA-944A-95AA-EBEFF7251264}"/>
              </a:ext>
            </a:extLst>
          </p:cNvPr>
          <p:cNvSpPr txBox="1"/>
          <p:nvPr/>
        </p:nvSpPr>
        <p:spPr>
          <a:xfrm>
            <a:off x="998621" y="5402996"/>
            <a:ext cx="723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Silom" pitchFamily="2" charset="-34"/>
                <a:cs typeface="Arial" panose="020B0604020202020204" pitchFamily="34" charset="0"/>
              </a:rPr>
              <a:t>A Text Analysis of YouTube Comments from Childish Gambino’s This is America Music Video</a:t>
            </a:r>
          </a:p>
        </p:txBody>
      </p:sp>
    </p:spTree>
    <p:extLst>
      <p:ext uri="{BB962C8B-B14F-4D97-AF65-F5344CB8AC3E}">
        <p14:creationId xmlns:p14="http://schemas.microsoft.com/office/powerpoint/2010/main" val="54278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AE32B-434D-0248-80C7-ADD26CFC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7284"/>
            <a:ext cx="9144000" cy="2536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132FE-5049-1F42-A6CD-60437DCC5D63}"/>
              </a:ext>
            </a:extLst>
          </p:cNvPr>
          <p:cNvSpPr txBox="1"/>
          <p:nvPr/>
        </p:nvSpPr>
        <p:spPr>
          <a:xfrm>
            <a:off x="577580" y="1024958"/>
            <a:ext cx="8566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Preprocessing: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regex to pull any time someone tagged a time in their comment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Removed time tags that were longer than the video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8882-400A-494D-A999-B6FF0E59524B}"/>
              </a:ext>
            </a:extLst>
          </p:cNvPr>
          <p:cNvSpPr txBox="1"/>
          <p:nvPr/>
        </p:nvSpPr>
        <p:spPr>
          <a:xfrm>
            <a:off x="288790" y="455310"/>
            <a:ext cx="8566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Most Tagged Times in the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0AB15-396B-454A-91A3-5A597700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6" y="2835724"/>
            <a:ext cx="889877" cy="10310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DDD529-0638-C94D-983A-D9C20540638F}"/>
              </a:ext>
            </a:extLst>
          </p:cNvPr>
          <p:cNvCxnSpPr>
            <a:cxnSpLocks/>
          </p:cNvCxnSpPr>
          <p:nvPr/>
        </p:nvCxnSpPr>
        <p:spPr>
          <a:xfrm>
            <a:off x="1524000" y="4309241"/>
            <a:ext cx="441434" cy="7041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2BA4D7-76B2-5B4D-A76F-6EF53BA6EC62}"/>
              </a:ext>
            </a:extLst>
          </p:cNvPr>
          <p:cNvSpPr txBox="1"/>
          <p:nvPr/>
        </p:nvSpPr>
        <p:spPr>
          <a:xfrm>
            <a:off x="432676" y="3878354"/>
            <a:ext cx="16501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Childish Gambino made this iconic face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600A24-0156-6A4E-84A4-5D79468DE082}"/>
              </a:ext>
            </a:extLst>
          </p:cNvPr>
          <p:cNvCxnSpPr>
            <a:cxnSpLocks/>
          </p:cNvCxnSpPr>
          <p:nvPr/>
        </p:nvCxnSpPr>
        <p:spPr>
          <a:xfrm flipH="1">
            <a:off x="2597808" y="4197284"/>
            <a:ext cx="50360" cy="830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5E75F0-F75A-A143-8427-FA8835FFC482}"/>
              </a:ext>
            </a:extLst>
          </p:cNvPr>
          <p:cNvSpPr txBox="1"/>
          <p:nvPr/>
        </p:nvSpPr>
        <p:spPr>
          <a:xfrm>
            <a:off x="1864710" y="3383914"/>
            <a:ext cx="16501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Gambino shoots a man in the back of the head in a similar stance to that of a Jim Crow caricature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5C20CD-56E7-2C4F-90F0-D2FF8072B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423" y="2373956"/>
            <a:ext cx="1435538" cy="10356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FD5962-BBFC-794B-A7F7-6005BB7CA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026" y="2324789"/>
            <a:ext cx="1584155" cy="10218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A15FD-B101-344C-821A-A4B92866C4BC}"/>
              </a:ext>
            </a:extLst>
          </p:cNvPr>
          <p:cNvSpPr txBox="1"/>
          <p:nvPr/>
        </p:nvSpPr>
        <p:spPr>
          <a:xfrm>
            <a:off x="3575268" y="3333172"/>
            <a:ext cx="1993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Gambino guns down a church choir which is a reference to the 2015 Charleston church shooting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DAFBB6-74D7-7545-AB10-2996A6B1C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548" y="2472458"/>
            <a:ext cx="1789561" cy="9945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C6158B-9307-614D-AFA7-7BC495D8E5B5}"/>
              </a:ext>
            </a:extLst>
          </p:cNvPr>
          <p:cNvSpPr txBox="1"/>
          <p:nvPr/>
        </p:nvSpPr>
        <p:spPr>
          <a:xfrm>
            <a:off x="5584566" y="3499903"/>
            <a:ext cx="1573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SZA makes a cameo appearance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F8B5E9-FE4F-6F44-8641-2B9A2FB1958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6371494" y="3930790"/>
            <a:ext cx="863624" cy="1168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55AFC48-E084-BC41-A924-69AF454E4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2239" y="2127510"/>
            <a:ext cx="716679" cy="14745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36F1A07-FD8B-4745-A59D-52F49785647B}"/>
              </a:ext>
            </a:extLst>
          </p:cNvPr>
          <p:cNvSpPr txBox="1"/>
          <p:nvPr/>
        </p:nvSpPr>
        <p:spPr>
          <a:xfrm>
            <a:off x="7557158" y="3626506"/>
            <a:ext cx="15868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Production guy holding a water bottle spotted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3602BF-F029-CE43-AD80-8601B0B164C1}"/>
              </a:ext>
            </a:extLst>
          </p:cNvPr>
          <p:cNvCxnSpPr>
            <a:cxnSpLocks/>
          </p:cNvCxnSpPr>
          <p:nvPr/>
        </p:nvCxnSpPr>
        <p:spPr>
          <a:xfrm flipH="1">
            <a:off x="7868093" y="4093034"/>
            <a:ext cx="425303" cy="7235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79F06D4-0D7A-714E-B3DC-957C2400773E}"/>
              </a:ext>
            </a:extLst>
          </p:cNvPr>
          <p:cNvSpPr/>
          <p:nvPr/>
        </p:nvSpPr>
        <p:spPr>
          <a:xfrm>
            <a:off x="3637948" y="4163921"/>
            <a:ext cx="1984600" cy="216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5435F8-BF13-8E41-A119-86DF0503F20A}"/>
              </a:ext>
            </a:extLst>
          </p:cNvPr>
          <p:cNvCxnSpPr>
            <a:cxnSpLocks/>
          </p:cNvCxnSpPr>
          <p:nvPr/>
        </p:nvCxnSpPr>
        <p:spPr>
          <a:xfrm flipH="1">
            <a:off x="4630248" y="4093034"/>
            <a:ext cx="50360" cy="830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808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46C7C0-6D93-3B46-A101-B510FFB6C6A4}"/>
              </a:ext>
            </a:extLst>
          </p:cNvPr>
          <p:cNvSpPr txBox="1"/>
          <p:nvPr/>
        </p:nvSpPr>
        <p:spPr>
          <a:xfrm>
            <a:off x="288790" y="455310"/>
            <a:ext cx="8566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Number of Comments Made by Hour and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417E1-E654-6F41-AEDE-705E7D648B4D}"/>
              </a:ext>
            </a:extLst>
          </p:cNvPr>
          <p:cNvSpPr txBox="1"/>
          <p:nvPr/>
        </p:nvSpPr>
        <p:spPr>
          <a:xfrm>
            <a:off x="765544" y="1205644"/>
            <a:ext cx="8089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Preprocessing: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Floored each comment publishing time to to previous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A5377-4BFF-334C-BC5F-8384F7DA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4" y="2068044"/>
            <a:ext cx="7612912" cy="44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E5ECDA-264C-CE49-8BBD-6653AFA2DD4A}"/>
              </a:ext>
            </a:extLst>
          </p:cNvPr>
          <p:cNvSpPr txBox="1"/>
          <p:nvPr/>
        </p:nvSpPr>
        <p:spPr>
          <a:xfrm rot="16200000">
            <a:off x="-3426035" y="3035226"/>
            <a:ext cx="8566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Prevalent Topics People Talked 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3DFAD-B8CC-DB40-9880-97E9ACC55AC4}"/>
              </a:ext>
            </a:extLst>
          </p:cNvPr>
          <p:cNvSpPr txBox="1"/>
          <p:nvPr/>
        </p:nvSpPr>
        <p:spPr>
          <a:xfrm rot="16200000">
            <a:off x="-1651084" y="1358044"/>
            <a:ext cx="8089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Preprocessing: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Lowercased, tokenized, and stemmed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Removed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kept comments with at least 75 characters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Tried different LDA models with different number of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E67A18-8432-074C-B508-6DB57912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95386" y="1227364"/>
            <a:ext cx="652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0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C4DB52-5511-A444-810B-F873D1823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572953"/>
              </p:ext>
            </p:extLst>
          </p:nvPr>
        </p:nvGraphicFramePr>
        <p:xfrm>
          <a:off x="974525" y="211522"/>
          <a:ext cx="6514846" cy="426720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462389">
                  <a:extLst>
                    <a:ext uri="{9D8B030D-6E8A-4147-A177-3AD203B41FA5}">
                      <a16:colId xmlns:a16="http://schemas.microsoft.com/office/drawing/2014/main" val="243703317"/>
                    </a:ext>
                  </a:extLst>
                </a:gridCol>
                <a:gridCol w="3167743">
                  <a:extLst>
                    <a:ext uri="{9D8B030D-6E8A-4147-A177-3AD203B41FA5}">
                      <a16:colId xmlns:a16="http://schemas.microsoft.com/office/drawing/2014/main" val="580349990"/>
                    </a:ext>
                  </a:extLst>
                </a:gridCol>
                <a:gridCol w="2884714">
                  <a:extLst>
                    <a:ext uri="{9D8B030D-6E8A-4147-A177-3AD203B41FA5}">
                      <a16:colId xmlns:a16="http://schemas.microsoft.com/office/drawing/2014/main" val="84927054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 Words in Topic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Interpretation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962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yeah, get, man, black, money, 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Lyrics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17669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car, s, danc, shot, guy, 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Guy getting shot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68843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meme, gambino, childish, donald, glover, talent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Donald Glover / Childish Gambino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95277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fuck, shit, ass, hit, oh, woke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Cursing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92691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de, que, o, n, la, 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9360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s, like, just, m, say, video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48901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time, watch, video, ve, trend, view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8998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ya, jesu, peac, bitch, product, blood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87207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will, human, histori, american, cultur, never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American history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5292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video, s, art, artist, donald, music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1337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can, video, know, someon, understand, get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Looking for interpretation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81605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rap, kany, jim, crow, refer, rapper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Symbolism / Kanye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39237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young, thug, hear, savag, rapper, 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Rappers in the credits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8331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song, video, music, messag, good, love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Message of good/love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77675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wiggl, danc, distract, s, background, go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Dancers distracting from the background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3015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america, countri, american, u, african, africa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 vs Africa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9688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job, ppl, wait, cant, dope, half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09720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s, america, peopl, us, world, just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6349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gun, shoot, run, away, end, second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Gambino running away at the end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1465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black, </a:t>
                      </a:r>
                      <a:r>
                        <a:rPr lang="en-US" sz="1200" u="none" strike="noStrike" dirty="0" err="1">
                          <a:effectLst/>
                        </a:rPr>
                        <a:t>peopl</a:t>
                      </a:r>
                      <a:r>
                        <a:rPr lang="en-US" sz="1200" u="none" strike="noStrike" dirty="0">
                          <a:effectLst/>
                        </a:rPr>
                        <a:t>, white, kill, </a:t>
                      </a:r>
                      <a:r>
                        <a:rPr lang="en-US" sz="1200" u="none" strike="noStrike" dirty="0" err="1">
                          <a:effectLst/>
                        </a:rPr>
                        <a:t>america</a:t>
                      </a:r>
                      <a:r>
                        <a:rPr lang="en-US" sz="1200" u="none" strike="noStrike" dirty="0">
                          <a:effectLst/>
                        </a:rPr>
                        <a:t>, man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 tensions in America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7803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359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451</Words>
  <Application>Microsoft Macintosh PowerPoint</Application>
  <PresentationFormat>Letter Paper (8.5x11 in)</PresentationFormat>
  <Paragraphs>81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McNish</dc:creator>
  <cp:lastModifiedBy>Shannon McNish</cp:lastModifiedBy>
  <cp:revision>10</cp:revision>
  <dcterms:created xsi:type="dcterms:W3CDTF">2018-06-28T02:48:01Z</dcterms:created>
  <dcterms:modified xsi:type="dcterms:W3CDTF">2018-06-28T05:57:34Z</dcterms:modified>
</cp:coreProperties>
</file>